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7" r:id="rId5"/>
    <p:sldId id="261" r:id="rId6"/>
    <p:sldId id="262" r:id="rId7"/>
    <p:sldId id="264" r:id="rId8"/>
    <p:sldId id="265" r:id="rId9"/>
    <p:sldId id="266" r:id="rId10"/>
    <p:sldId id="267" r:id="rId11"/>
    <p:sldId id="269" r:id="rId12"/>
    <p:sldId id="270" r:id="rId13"/>
    <p:sldId id="271" r:id="rId14"/>
    <p:sldId id="273" r:id="rId15"/>
    <p:sldId id="272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2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84" y="6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518DE5-E6A5-6640-5106-81667A51E0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A71968-8256-4329-0F53-AB60F483A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75CB219-A44B-5C47-416C-91C4892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6BCFABF-1F71-DBEC-E120-A490A2C1F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F15BE84-E491-1C75-E21F-C83EFCBA8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9597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F851E1-AB56-3E09-0D52-4D1D3D531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E5652643-E46C-50B7-ADBB-A6EA0D54F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767A1B7-745A-DC90-EF7A-DF09039A6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1957F4C-EF1F-F2D1-2620-1B19F60A6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B24F494-2C8F-1F71-F347-A91B4C457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02820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8A0F410-4BEB-FCC6-393C-037BA04F97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16A28EF7-FF2D-4ABC-5A41-36C340D55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11C6A1E-1358-C484-773A-A1BB68065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1884A33-C82D-81FF-008D-374AA30EB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AA987EB-BD5E-BB65-7FEA-36E921231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08303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46503B-642A-7920-17D3-22C2C550E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60897EB-909C-16E5-945C-D8194DFC5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C072B2D4-A605-7C38-8ABD-A7C362F95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235CA2-79AF-649E-F8F4-C5ADEB214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5829F1B-CF64-D839-F120-3EB990B46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8292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4442DA-B5C9-66F3-CCDC-DA56A9DF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04A1DB9-773C-94A2-D01F-7CC67DEC5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7BBE7CD-D3A2-6385-16CF-AC54106E0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C4378F5-E187-3C61-7D84-13A124611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7ECFDB8-6CC5-F53F-E59A-0B064FDE1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6921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24E948-82D7-BBBE-C9D2-20C17EFD9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12C7764-71BA-B2B8-8DDE-A0DD097857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6E736477-A878-34D2-DA6C-BA9429A7D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7D3A619-0BAF-3B98-D195-75FDDB165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326E050F-0C83-4485-8569-3FF06823F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5CC4780-14EE-9441-2084-5868103E4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31183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4D9BD5-186F-A5B3-9BAC-9B09530A2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842B52D-4967-9CE9-A864-9009C0C2F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07560C86-0AD9-C0A9-47BC-278CB0CE42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BE576153-9DD0-A85B-4083-8E377426E2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82EF40B9-5069-8400-E198-A0324EF9DF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456DDBBA-8D61-8B32-14AA-216429E97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0ABD4D35-FA54-3FBD-2F77-6C85B5AB9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23116B04-22C4-97DA-5FC7-BF0E54B94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6943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643AC4-680F-2ABC-8B50-837A26F3E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CB52131-1C6A-5141-BA7E-13BE3B68D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A6A618D6-1653-8D5B-1DEE-5B9F2F534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AED2BA2-A4B7-4DFA-9BA6-8A6C29684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26581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0176F930-C3B8-7645-6877-4E555BF74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87EF8275-CB14-5BB8-B424-171ABE6EE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333BA59-18E7-7866-66EE-C558E4778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16558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D7674-6940-CC45-A4DF-A00BF2B00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E62348F-ECD1-E243-7015-8D223DCE0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05431F4-D677-6C73-836D-CBA0C88607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7E1A275-803F-99B9-EECF-73E9FE6E5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CB7E497-326E-CF2B-FD6B-F57D545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E48FBE2-BC80-DC6D-696A-98D221933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20569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31364D-168F-3392-7A88-D81196069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3B862121-E2E8-34EF-444A-9948AE27BC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6F7593A1-7E35-8D0E-F32F-4C310AB47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1C0313C6-865D-E9CD-EAF3-7A5F6DB3C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B0667F2-6839-91C4-3631-180AAAC42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D1FF790-EA3E-0A55-3DF0-CA00CFB27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081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0F76EA52-31B1-CF37-9AAE-477D02BB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7811D252-9953-6129-E4A0-A321299BED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132CC6C-25E9-021B-0D70-076FB36139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3E081C-C6CE-4FD6-957B-2313F5702AF5}" type="datetimeFigureOut">
              <a:rPr lang="pt-PT" smtClean="0"/>
              <a:t>22/10/2025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FDDDE1B-4E73-F77C-1262-30F62D8188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7E2CEB0-F02C-83BD-3843-EC432AF238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E17449-ACF5-478D-BAF3-144004DE883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02941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D033D1-8888-324E-4851-EA976B731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5806" y="2330481"/>
            <a:ext cx="9144000" cy="102346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pt-PT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Extract</a:t>
            </a:r>
            <a:r>
              <a:rPr lang="pt-PT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– </a:t>
            </a:r>
            <a:r>
              <a:rPr lang="pt-PT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Transform</a:t>
            </a:r>
            <a:r>
              <a:rPr lang="pt-PT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– </a:t>
            </a:r>
            <a:r>
              <a:rPr lang="pt-PT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Load</a:t>
            </a:r>
            <a:endParaRPr lang="pt-PT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B4BF63-6A07-AE05-7C29-4455267B8F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9860" y="6282308"/>
            <a:ext cx="4062153" cy="325754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pt-PT" sz="1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a6595 – José Gonçalves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3FCBABE-28D9-AF00-5428-82B946129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266" y="5857858"/>
            <a:ext cx="2067381" cy="538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 descr="Uma imagem com preto, escuridão&#10;&#10;Os conteúdos gerados por IA podem estar incorretos.">
            <a:extLst>
              <a:ext uri="{FF2B5EF4-FFF2-40B4-BE49-F238E27FC236}">
                <a16:creationId xmlns:a16="http://schemas.microsoft.com/office/drawing/2014/main" id="{A1FB5B29-5B40-8BE2-34E7-DC1DB11E17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6322" y="5665473"/>
            <a:ext cx="2067380" cy="94258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581A6F3-D754-95F1-007D-306325BA7DC5}"/>
              </a:ext>
            </a:extLst>
          </p:cNvPr>
          <p:cNvSpPr txBox="1"/>
          <p:nvPr/>
        </p:nvSpPr>
        <p:spPr>
          <a:xfrm>
            <a:off x="2070593" y="3429000"/>
            <a:ext cx="731520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PT" sz="2400" b="1" i="1" dirty="0"/>
              <a:t>Integração de Sistemas de Informação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E6AA2D0-6E23-1197-EE4D-FDFB555D6B36}"/>
              </a:ext>
            </a:extLst>
          </p:cNvPr>
          <p:cNvSpPr txBox="1"/>
          <p:nvPr/>
        </p:nvSpPr>
        <p:spPr>
          <a:xfrm>
            <a:off x="3403158" y="3951798"/>
            <a:ext cx="4786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i="1" dirty="0"/>
              <a:t>Outubro - 2025</a:t>
            </a:r>
          </a:p>
        </p:txBody>
      </p:sp>
    </p:spTree>
    <p:extLst>
      <p:ext uri="{BB962C8B-B14F-4D97-AF65-F5344CB8AC3E}">
        <p14:creationId xmlns:p14="http://schemas.microsoft.com/office/powerpoint/2010/main" val="1484986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49C01-C441-E4D9-0218-9836B1C48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2743"/>
          </a:xfrm>
        </p:spPr>
        <p:txBody>
          <a:bodyPr/>
          <a:lstStyle/>
          <a:p>
            <a:r>
              <a:rPr lang="pt-PT" dirty="0"/>
              <a:t>Input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E154F16-778A-8282-05D3-8723EB8C9AAA}"/>
              </a:ext>
            </a:extLst>
          </p:cNvPr>
          <p:cNvSpPr txBox="1"/>
          <p:nvPr/>
        </p:nvSpPr>
        <p:spPr>
          <a:xfrm>
            <a:off x="675861" y="1232452"/>
            <a:ext cx="10677939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PT" b="1" dirty="0"/>
              <a:t>Consumo do ficheiro de requisitos (</a:t>
            </a:r>
            <a:r>
              <a:rPr lang="pt-PT" b="1" dirty="0" err="1"/>
              <a:t>csv</a:t>
            </a:r>
            <a:r>
              <a:rPr lang="pt-PT" b="1" dirty="0"/>
              <a:t>)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Extração do mercado e linha de negócio, </a:t>
            </a:r>
            <a:r>
              <a:rPr lang="pt-PT" dirty="0" err="1"/>
              <a:t>parsing</a:t>
            </a:r>
            <a:r>
              <a:rPr lang="pt-PT" dirty="0"/>
              <a:t> dos requisitos, data e inicio do intervalo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Adição de coluna com o término do intervalo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PT" b="1" dirty="0"/>
              <a:t>Consumo e junção dos ficheiros de horários (</a:t>
            </a:r>
            <a:r>
              <a:rPr lang="pt-PT" b="1" dirty="0" err="1"/>
              <a:t>xlsx</a:t>
            </a:r>
            <a:r>
              <a:rPr lang="pt-PT" dirty="0"/>
              <a:t>)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Ordenação dos dados por linha de negócio e inicio de turno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Contabilização do numero de pessoas de entrada e saída para cada linha de negócio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Extração e criação de colunas do mercado e linha de negocio para futura agregação no utilizador final</a:t>
            </a:r>
          </a:p>
          <a:p>
            <a:pPr marL="342900" indent="-342900">
              <a:buFont typeface="+mj-lt"/>
              <a:buAutoNum type="arabicPeriod"/>
            </a:pPr>
            <a:endParaRPr lang="pt-PT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A5BE610-B6F9-07D9-B9B1-44AF495C2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35" y="4759869"/>
            <a:ext cx="11426024" cy="105037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A7ECC20-F7FE-C873-2E8C-F3265B526820}"/>
              </a:ext>
            </a:extLst>
          </p:cNvPr>
          <p:cNvSpPr txBox="1"/>
          <p:nvPr/>
        </p:nvSpPr>
        <p:spPr>
          <a:xfrm>
            <a:off x="8826953" y="6049447"/>
            <a:ext cx="505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i="1" dirty="0"/>
              <a:t>CSV – Requisitos (Processo)</a:t>
            </a:r>
          </a:p>
        </p:txBody>
      </p:sp>
    </p:spTree>
    <p:extLst>
      <p:ext uri="{BB962C8B-B14F-4D97-AF65-F5344CB8AC3E}">
        <p14:creationId xmlns:p14="http://schemas.microsoft.com/office/powerpoint/2010/main" val="2833624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41723E-D142-3BE2-CD2E-9876C37AB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762" y="365125"/>
            <a:ext cx="10515600" cy="1325563"/>
          </a:xfrm>
        </p:spPr>
        <p:txBody>
          <a:bodyPr/>
          <a:lstStyle/>
          <a:p>
            <a:r>
              <a:rPr lang="pt-PT" dirty="0"/>
              <a:t>Input - Horários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B9FE48F-78B6-F90C-9503-99163C99B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30969"/>
            <a:ext cx="10515600" cy="476190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C85EF4A-3D37-85C7-2183-D52F06676A74}"/>
              </a:ext>
            </a:extLst>
          </p:cNvPr>
          <p:cNvSpPr txBox="1"/>
          <p:nvPr/>
        </p:nvSpPr>
        <p:spPr>
          <a:xfrm>
            <a:off x="5390985" y="5292546"/>
            <a:ext cx="6710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Para o contabilização acumulada foi necessário a criação de um ciclo de cálculo que era zerado a cada nova linha de negócio, considerando o inicio e término de cada turno foi necessário a duplicação de forma a acomodar ambas as variáveis.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6A49BF1C-3D58-1DD4-B3FA-2FCDCF524664}"/>
              </a:ext>
            </a:extLst>
          </p:cNvPr>
          <p:cNvSpPr/>
          <p:nvPr/>
        </p:nvSpPr>
        <p:spPr>
          <a:xfrm>
            <a:off x="5303520" y="1510748"/>
            <a:ext cx="5303520" cy="2687541"/>
          </a:xfrm>
          <a:prstGeom prst="roundRect">
            <a:avLst/>
          </a:prstGeom>
          <a:noFill/>
          <a:ln w="2222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382EA66A-B66A-E594-CA01-3E221E19A42E}"/>
              </a:ext>
            </a:extLst>
          </p:cNvPr>
          <p:cNvSpPr/>
          <p:nvPr/>
        </p:nvSpPr>
        <p:spPr>
          <a:xfrm rot="16200000">
            <a:off x="7950642" y="4587902"/>
            <a:ext cx="811033" cy="3657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66599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B6A496-CB4E-BF93-F66E-B4CDF0FB3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1912"/>
          </a:xfrm>
        </p:spPr>
        <p:txBody>
          <a:bodyPr/>
          <a:lstStyle/>
          <a:p>
            <a:r>
              <a:rPr lang="pt-PT" dirty="0"/>
              <a:t>Tratamento de dados e Cálculo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E922C3A-A6E9-486E-5644-0052DD38E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" y="3945456"/>
            <a:ext cx="11987176" cy="2613286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586FAD2-8BB3-6406-C7C4-76F34444E45D}"/>
              </a:ext>
            </a:extLst>
          </p:cNvPr>
          <p:cNvSpPr txBox="1"/>
          <p:nvPr/>
        </p:nvSpPr>
        <p:spPr>
          <a:xfrm>
            <a:off x="675861" y="1221633"/>
            <a:ext cx="10677939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Junção dos dois resultados anteriores do acumulador de horários de entrada e de saída juntamente com os requisitos, com base na hora de inicio do intervalo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Inserção de “zeros” nos campos vazios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Criação de um ciclo para contabilização acumulada de entradas e saída para cada intervalo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Calculo do numero de pessoas produtivas por intervalo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Cálculo da diferença entre requisitos e pessoas produtivas</a:t>
            </a:r>
          </a:p>
          <a:p>
            <a:pPr marL="342900" indent="-342900">
              <a:buFont typeface="+mj-lt"/>
              <a:buAutoNum type="arabicPeriod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84400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33CC1A-8CF9-292D-E59D-C0E82FDC9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Envio de email e Ficheiros de output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FAE260D-C485-3D4D-E663-C89B91B9028E}"/>
              </a:ext>
            </a:extLst>
          </p:cNvPr>
          <p:cNvSpPr txBox="1"/>
          <p:nvPr/>
        </p:nvSpPr>
        <p:spPr>
          <a:xfrm>
            <a:off x="675861" y="1690688"/>
            <a:ext cx="10677939" cy="2877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Extração da data do primeiro registo de forma a adicionar ao nome do ficheiro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 err="1"/>
              <a:t>Conversao</a:t>
            </a:r>
            <a:r>
              <a:rPr lang="pt-PT" dirty="0"/>
              <a:t> de data para </a:t>
            </a:r>
            <a:r>
              <a:rPr lang="pt-PT" dirty="0" err="1"/>
              <a:t>string</a:t>
            </a:r>
            <a:endParaRPr lang="pt-PT" dirty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Criação da </a:t>
            </a:r>
            <a:r>
              <a:rPr lang="pt-PT" dirty="0" err="1"/>
              <a:t>string</a:t>
            </a:r>
            <a:r>
              <a:rPr lang="pt-PT" dirty="0"/>
              <a:t> para o nome do ficheiro com os dados dos intervalos que estão abaixo dos requisitos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Criação da </a:t>
            </a:r>
            <a:r>
              <a:rPr lang="pt-PT" dirty="0" err="1"/>
              <a:t>string</a:t>
            </a:r>
            <a:r>
              <a:rPr lang="pt-PT" dirty="0"/>
              <a:t> com o caminho da localização onde guardar o ficheiro temporário e o definitivo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Envio de email com o ficheiro anexado e mensagem personalizada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Output adicional de ficheiro </a:t>
            </a:r>
            <a:r>
              <a:rPr lang="pt-PT" dirty="0" err="1"/>
              <a:t>Json</a:t>
            </a:r>
            <a:r>
              <a:rPr lang="pt-PT" dirty="0"/>
              <a:t> para trabalhos futuros</a:t>
            </a:r>
          </a:p>
          <a:p>
            <a:pPr marL="342900" indent="-342900">
              <a:buFont typeface="+mj-lt"/>
              <a:buAutoNum type="arabicPeriod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52161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1D851-05A2-95AB-4C6F-CD0C80761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5D6829-BDD5-C4FF-5E84-CEA0229DC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Envio de email e Ficheiros de output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FDF2E35-DCE8-C848-5B3E-E148F2FD6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816" y="1690688"/>
            <a:ext cx="9962984" cy="516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103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1A1638B-6180-25EC-4779-06F9FD0724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170" r="-2" b="-2"/>
          <a:stretch>
            <a:fillRect/>
          </a:stretch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E8CB28-48C0-9D71-43F7-D9160B075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/>
              <a:t>Oportunidades, melhorias e conhecimento adquirido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5D1B13E-9C6B-40DC-EE1E-352434D0DAAE}"/>
              </a:ext>
            </a:extLst>
          </p:cNvPr>
          <p:cNvSpPr txBox="1"/>
          <p:nvPr/>
        </p:nvSpPr>
        <p:spPr>
          <a:xfrm>
            <a:off x="374904" y="2308889"/>
            <a:ext cx="5065776" cy="43861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Variáveis</a:t>
            </a:r>
            <a:r>
              <a:rPr lang="en-US" dirty="0"/>
              <a:t> de </a:t>
            </a:r>
            <a:r>
              <a:rPr lang="en-US" dirty="0" err="1"/>
              <a:t>ambiente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longo</a:t>
            </a:r>
            <a:r>
              <a:rPr lang="en-US" dirty="0"/>
              <a:t> do </a:t>
            </a:r>
            <a:r>
              <a:rPr lang="en-US" dirty="0" err="1"/>
              <a:t>projeto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um </a:t>
            </a:r>
            <a:r>
              <a:rPr lang="en-US" dirty="0" err="1"/>
              <a:t>desafio</a:t>
            </a:r>
            <a:r>
              <a:rPr lang="en-US" dirty="0"/>
              <a:t>,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ainda</a:t>
            </a:r>
            <a:r>
              <a:rPr lang="en-US" dirty="0"/>
              <a:t> </a:t>
            </a:r>
            <a:r>
              <a:rPr lang="en-US" dirty="0" err="1"/>
              <a:t>totalmente</a:t>
            </a:r>
            <a:r>
              <a:rPr lang="en-US" dirty="0"/>
              <a:t> </a:t>
            </a:r>
            <a:r>
              <a:rPr lang="en-US" dirty="0" err="1"/>
              <a:t>assimilado</a:t>
            </a:r>
            <a:r>
              <a:rPr lang="en-US" dirty="0"/>
              <a:t>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Produção</a:t>
            </a:r>
            <a:r>
              <a:rPr lang="en-US" dirty="0"/>
              <a:t> de </a:t>
            </a:r>
            <a:r>
              <a:rPr lang="en-US" dirty="0" err="1"/>
              <a:t>saídas</a:t>
            </a:r>
            <a:r>
              <a:rPr lang="en-US" dirty="0"/>
              <a:t> de </a:t>
            </a:r>
            <a:r>
              <a:rPr lang="en-US" dirty="0" err="1"/>
              <a:t>erro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tão</a:t>
            </a:r>
            <a:r>
              <a:rPr lang="en-US" dirty="0"/>
              <a:t> </a:t>
            </a:r>
            <a:r>
              <a:rPr lang="en-US" dirty="0" err="1"/>
              <a:t>intuitivas</a:t>
            </a:r>
            <a:r>
              <a:rPr lang="en-US" dirty="0"/>
              <a:t> </a:t>
            </a:r>
            <a:r>
              <a:rPr lang="en-US" dirty="0" err="1"/>
              <a:t>quanto</a:t>
            </a:r>
            <a:r>
              <a:rPr lang="en-US" dirty="0"/>
              <a:t> o Pentaho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comparativo</a:t>
            </a:r>
            <a:r>
              <a:rPr lang="en-US" dirty="0"/>
              <a:t>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Maior </a:t>
            </a:r>
            <a:r>
              <a:rPr lang="en-US" dirty="0" err="1"/>
              <a:t>rapidez</a:t>
            </a:r>
            <a:r>
              <a:rPr lang="en-US" dirty="0"/>
              <a:t> e curva de </a:t>
            </a:r>
            <a:r>
              <a:rPr lang="en-US" dirty="0" err="1"/>
              <a:t>aprendizagem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simples com </a:t>
            </a:r>
            <a:r>
              <a:rPr lang="en-US" dirty="0" err="1"/>
              <a:t>melhor</a:t>
            </a:r>
            <a:r>
              <a:rPr lang="en-US" dirty="0"/>
              <a:t> </a:t>
            </a:r>
            <a:r>
              <a:rPr lang="en-US" dirty="0" err="1"/>
              <a:t>visualização</a:t>
            </a:r>
            <a:r>
              <a:rPr lang="en-US" dirty="0"/>
              <a:t> e control no output de pre-</a:t>
            </a:r>
            <a:r>
              <a:rPr lang="en-US" dirty="0" err="1"/>
              <a:t>visualização</a:t>
            </a:r>
            <a:r>
              <a:rPr lang="en-US" dirty="0"/>
              <a:t>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Percepção</a:t>
            </a:r>
            <a:r>
              <a:rPr lang="en-US" dirty="0"/>
              <a:t> da </a:t>
            </a:r>
            <a:r>
              <a:rPr lang="en-US" dirty="0" err="1"/>
              <a:t>existencia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pasta </a:t>
            </a:r>
            <a:r>
              <a:rPr lang="en-US" dirty="0" err="1"/>
              <a:t>dedicada</a:t>
            </a:r>
            <a:r>
              <a:rPr lang="en-US" dirty="0"/>
              <a:t> a dados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execução</a:t>
            </a:r>
            <a:r>
              <a:rPr lang="en-US" dirty="0"/>
              <a:t> para </a:t>
            </a:r>
            <a:r>
              <a:rPr lang="en-US" dirty="0" err="1"/>
              <a:t>possibilitar</a:t>
            </a:r>
            <a:r>
              <a:rPr lang="en-US" dirty="0"/>
              <a:t> a </a:t>
            </a:r>
            <a:r>
              <a:rPr lang="en-US" dirty="0" err="1"/>
              <a:t>referencia</a:t>
            </a:r>
            <a:r>
              <a:rPr lang="en-US" dirty="0"/>
              <a:t> dos </a:t>
            </a:r>
            <a:r>
              <a:rPr lang="en-US" dirty="0" err="1"/>
              <a:t>ficheiros</a:t>
            </a:r>
            <a:r>
              <a:rPr lang="en-US" dirty="0"/>
              <a:t> </a:t>
            </a:r>
            <a:r>
              <a:rPr lang="en-US" dirty="0" err="1"/>
              <a:t>dinâmica</a:t>
            </a:r>
            <a:r>
              <a:rPr lang="en-US" dirty="0"/>
              <a:t> </a:t>
            </a:r>
            <a:r>
              <a:rPr lang="en-US" dirty="0" err="1"/>
              <a:t>demorou</a:t>
            </a:r>
            <a:r>
              <a:rPr lang="en-US" dirty="0"/>
              <a:t> </a:t>
            </a:r>
            <a:r>
              <a:rPr lang="en-US" dirty="0" err="1"/>
              <a:t>algum</a:t>
            </a:r>
            <a:r>
              <a:rPr lang="en-US" dirty="0"/>
              <a:t> tempo a </a:t>
            </a:r>
            <a:r>
              <a:rPr lang="en-US" dirty="0" err="1"/>
              <a:t>perceber</a:t>
            </a:r>
            <a:r>
              <a:rPr lang="en-US" dirty="0"/>
              <a:t>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301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49E6D21-688C-9423-8512-CB48737AC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905" y="2497065"/>
            <a:ext cx="8147713" cy="18638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334422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F446D4-7ACA-3602-5931-E94C42143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811779-0829-0BA7-94F1-D644ACA27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2279"/>
          </a:xfrm>
        </p:spPr>
        <p:txBody>
          <a:bodyPr>
            <a:normAutofit fontScale="90000"/>
          </a:bodyPr>
          <a:lstStyle/>
          <a:p>
            <a:r>
              <a:rPr lang="pt-PT" dirty="0" err="1"/>
              <a:t>Screenshots</a:t>
            </a:r>
            <a:r>
              <a:rPr lang="pt-PT" dirty="0"/>
              <a:t> – Ficheiros de Input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5FCA588-89AE-163D-1533-535EFE4E7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34513"/>
            <a:ext cx="10649375" cy="124889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97CA064-9511-0B3E-CDAE-1AB863547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04288"/>
            <a:ext cx="6601691" cy="3523964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6C41FA0-DF03-3FE3-C342-11FC3DB1D419}"/>
              </a:ext>
            </a:extLst>
          </p:cNvPr>
          <p:cNvSpPr txBox="1"/>
          <p:nvPr/>
        </p:nvSpPr>
        <p:spPr>
          <a:xfrm>
            <a:off x="7564582" y="4781604"/>
            <a:ext cx="3622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 (</a:t>
            </a:r>
            <a:r>
              <a:rPr lang="pt-PT" dirty="0" err="1"/>
              <a:t>csv</a:t>
            </a:r>
            <a:r>
              <a:rPr lang="pt-PT" dirty="0"/>
              <a:t>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CE7DC4B-3F60-7860-47CF-9494AD4799FF}"/>
              </a:ext>
            </a:extLst>
          </p:cNvPr>
          <p:cNvSpPr txBox="1"/>
          <p:nvPr/>
        </p:nvSpPr>
        <p:spPr>
          <a:xfrm>
            <a:off x="838200" y="2470519"/>
            <a:ext cx="3175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Schedules</a:t>
            </a:r>
            <a:r>
              <a:rPr lang="pt-PT" dirty="0"/>
              <a:t> (</a:t>
            </a:r>
            <a:r>
              <a:rPr lang="pt-PT" dirty="0" err="1"/>
              <a:t>xlsx</a:t>
            </a:r>
            <a:r>
              <a:rPr lang="pt-P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9898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2B5C8-AF04-B10C-9717-BFEC71958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7433B6-0E93-4763-DC19-5F64E3490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Intervalos abaixo dos requisitos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891491-25FC-653A-1FE7-E5ED88CE3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328" y="2046986"/>
            <a:ext cx="11537343" cy="219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56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277B6-2CC4-BF16-4BD7-24FE24FEB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243C4B-F324-B43E-B592-1CEA0B719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4691"/>
          </a:xfrm>
        </p:spPr>
        <p:txBody>
          <a:bodyPr>
            <a:normAutofit fontScale="90000"/>
          </a:bodyPr>
          <a:lstStyle/>
          <a:p>
            <a:r>
              <a:rPr lang="pt-PT" dirty="0"/>
              <a:t>Ficheiro de log de erros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D496B01-4705-30CD-D09F-414BF8BD3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43502"/>
            <a:ext cx="9044246" cy="445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753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99428D-EBE2-6946-36F1-32C5B6622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85560" cy="1325563"/>
          </a:xfrm>
        </p:spPr>
        <p:txBody>
          <a:bodyPr/>
          <a:lstStyle/>
          <a:p>
            <a:r>
              <a:rPr lang="pt-PT" dirty="0"/>
              <a:t>Enquadramento</a:t>
            </a:r>
          </a:p>
        </p:txBody>
      </p:sp>
      <p:pic>
        <p:nvPicPr>
          <p:cNvPr id="3" name="Content Placeholder 3" descr="5G/6G and AI technology, Global communication network concept. 6G Business graph. Global business.">
            <a:extLst>
              <a:ext uri="{FF2B5EF4-FFF2-40B4-BE49-F238E27FC236}">
                <a16:creationId xmlns:a16="http://schemas.microsoft.com/office/drawing/2014/main" id="{1C333819-08A4-A85C-08F9-9FCB74ACB2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0693" r="-1" b="-1"/>
          <a:stretch>
            <a:fillRect/>
          </a:stretch>
        </p:blipFill>
        <p:spPr>
          <a:xfrm>
            <a:off x="7505700" y="266700"/>
            <a:ext cx="4419600" cy="6324600"/>
          </a:xfrm>
          <a:prstGeom prst="rect">
            <a:avLst/>
          </a:prstGeom>
          <a:noFill/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C97EDA1-8941-05C7-FB92-96DEE520386F}"/>
              </a:ext>
            </a:extLst>
          </p:cNvPr>
          <p:cNvSpPr txBox="1"/>
          <p:nvPr/>
        </p:nvSpPr>
        <p:spPr>
          <a:xfrm>
            <a:off x="867987" y="2016092"/>
            <a:ext cx="6325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Trabalho desenvolvido no seguimento da disciplina de Integração de sistemas de integração do curso de Licenciatura em Engenharia de Sistemas Informáticos a ser lecionado no IPCA.</a:t>
            </a:r>
          </a:p>
          <a:p>
            <a:endParaRPr lang="pt-PT" dirty="0"/>
          </a:p>
          <a:p>
            <a:r>
              <a:rPr lang="pt-PT" dirty="0"/>
              <a:t>O objetivo do trabalho era explorar uma ferramenta de ETL de forma a automatizar e facilitar a comunicação entre sistemas ou manipulação de informação de forma a satisfazer um formato ou objetivo de um processo</a:t>
            </a:r>
          </a:p>
        </p:txBody>
      </p:sp>
      <p:pic>
        <p:nvPicPr>
          <p:cNvPr id="2050" name="Picture 2" descr="Atendimento ao público por marcação – EST">
            <a:extLst>
              <a:ext uri="{FF2B5EF4-FFF2-40B4-BE49-F238E27FC236}">
                <a16:creationId xmlns:a16="http://schemas.microsoft.com/office/drawing/2014/main" id="{B744F520-00CE-5DE7-C097-E6BA3CDA3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329" y="4926819"/>
            <a:ext cx="5152445" cy="166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5148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F73AFF-D9C5-38CE-FFBA-A4965B7C8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349792C-AA12-9FCD-8CC0-20F405544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73" y="1197235"/>
            <a:ext cx="7616277" cy="5072368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F96EA5F2-4B70-DDF2-2FF9-9DC611C46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4691"/>
          </a:xfrm>
        </p:spPr>
        <p:txBody>
          <a:bodyPr>
            <a:normAutofit fontScale="90000"/>
          </a:bodyPr>
          <a:lstStyle/>
          <a:p>
            <a:r>
              <a:rPr lang="pt-PT" dirty="0"/>
              <a:t>Ficheiro output </a:t>
            </a:r>
            <a:r>
              <a:rPr lang="pt-PT" dirty="0" err="1"/>
              <a:t>Json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086083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FD7672-78BE-4D6F-A711-2CDB79B52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4662" y="323519"/>
            <a:ext cx="4323899" cy="6212748"/>
          </a:xfrm>
          <a:custGeom>
            <a:avLst/>
            <a:gdLst>
              <a:gd name="connsiteX0" fmla="*/ 0 w 4323899"/>
              <a:gd name="connsiteY0" fmla="*/ 0 h 6212748"/>
              <a:gd name="connsiteX1" fmla="*/ 742501 w 4323899"/>
              <a:gd name="connsiteY1" fmla="*/ 0 h 6212748"/>
              <a:gd name="connsiteX2" fmla="*/ 4323899 w 4323899"/>
              <a:gd name="connsiteY2" fmla="*/ 0 h 6212748"/>
              <a:gd name="connsiteX3" fmla="*/ 4323899 w 4323899"/>
              <a:gd name="connsiteY3" fmla="*/ 2864954 h 6212748"/>
              <a:gd name="connsiteX4" fmla="*/ 880454 w 4323899"/>
              <a:gd name="connsiteY4" fmla="*/ 6212748 h 6212748"/>
              <a:gd name="connsiteX5" fmla="*/ 0 w 4323899"/>
              <a:gd name="connsiteY5" fmla="*/ 6212748 h 6212748"/>
              <a:gd name="connsiteX6" fmla="*/ 0 w 4323899"/>
              <a:gd name="connsiteY6" fmla="*/ 6210962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3899" h="6212748">
                <a:moveTo>
                  <a:pt x="0" y="0"/>
                </a:moveTo>
                <a:lnTo>
                  <a:pt x="742501" y="0"/>
                </a:lnTo>
                <a:lnTo>
                  <a:pt x="4323899" y="0"/>
                </a:lnTo>
                <a:lnTo>
                  <a:pt x="4323899" y="2864954"/>
                </a:lnTo>
                <a:lnTo>
                  <a:pt x="880454" y="6212748"/>
                </a:lnTo>
                <a:lnTo>
                  <a:pt x="0" y="6212748"/>
                </a:lnTo>
                <a:lnTo>
                  <a:pt x="0" y="6210962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62647B-1222-407C-8740-5A497612B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ED46F4-53EA-EECE-919F-06229C92B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9293" y="806364"/>
            <a:ext cx="3354636" cy="28474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Obrigado</a:t>
            </a:r>
          </a:p>
        </p:txBody>
      </p:sp>
      <p:pic>
        <p:nvPicPr>
          <p:cNvPr id="3" name="Picture 2" descr="Atendimento ao público por marcação – EST">
            <a:extLst>
              <a:ext uri="{FF2B5EF4-FFF2-40B4-BE49-F238E27FC236}">
                <a16:creationId xmlns:a16="http://schemas.microsoft.com/office/drawing/2014/main" id="{A0ABA726-510E-DF0B-2069-056D36239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96558" y="2516493"/>
            <a:ext cx="5604636" cy="1807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5456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5C1BA-E7EE-5CC7-1084-AB4A5434B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9B84FB-37D5-C3B0-711A-4078287BB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KNIME - Introdução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E0D10836-224D-3040-6AF5-30220EF32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8180" y="5327872"/>
            <a:ext cx="3936837" cy="1025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5C69D37-A742-AC4B-7100-172C5512BC4C}"/>
              </a:ext>
            </a:extLst>
          </p:cNvPr>
          <p:cNvSpPr txBox="1"/>
          <p:nvPr/>
        </p:nvSpPr>
        <p:spPr>
          <a:xfrm>
            <a:off x="838200" y="1539338"/>
            <a:ext cx="987552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PT" dirty="0"/>
              <a:t>É uma poderosa plataforma open-</a:t>
            </a:r>
            <a:r>
              <a:rPr lang="pt-PT" dirty="0" err="1"/>
              <a:t>source</a:t>
            </a:r>
            <a:r>
              <a:rPr lang="pt-PT" dirty="0"/>
              <a:t> projetada para: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Data </a:t>
            </a:r>
            <a:r>
              <a:rPr lang="pt-PT" dirty="0" err="1"/>
              <a:t>Science</a:t>
            </a:r>
            <a:endParaRPr lang="pt-PT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Relatórios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Integração de dados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dirty="0"/>
              <a:t>ETL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PT" dirty="0"/>
              <a:t>Possui uma interface visual simples que permite criar pipelines de processamento de dados usando nós.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PT" dirty="0"/>
              <a:t>KNIME suporta integração com linguagens de programação populares como </a:t>
            </a:r>
            <a:r>
              <a:rPr lang="pt-PT" dirty="0" err="1"/>
              <a:t>Python</a:t>
            </a:r>
            <a:r>
              <a:rPr lang="pt-PT" dirty="0"/>
              <a:t>, R, SQL e Java, tornando-se altamente extensível.</a:t>
            </a:r>
          </a:p>
        </p:txBody>
      </p:sp>
    </p:spTree>
    <p:extLst>
      <p:ext uri="{BB962C8B-B14F-4D97-AF65-F5344CB8AC3E}">
        <p14:creationId xmlns:p14="http://schemas.microsoft.com/office/powerpoint/2010/main" val="3140120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3" descr="abstract programm binary code  and colored array cube Database">
            <a:extLst>
              <a:ext uri="{FF2B5EF4-FFF2-40B4-BE49-F238E27FC236}">
                <a16:creationId xmlns:a16="http://schemas.microsoft.com/office/drawing/2014/main" id="{B4C80F1D-3132-D81E-F941-37FE6D63C5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522" r="849" b="7101"/>
          <a:stretch>
            <a:fillRect/>
          </a:stretch>
        </p:blipFill>
        <p:spPr>
          <a:xfrm>
            <a:off x="4160415" y="-731510"/>
            <a:ext cx="8668512" cy="6857990"/>
          </a:xfrm>
          <a:prstGeom prst="rect">
            <a:avLst/>
          </a:prstGeom>
          <a:noFill/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D75E7D-33EE-9740-0CF2-DEF893D27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169" y="3053403"/>
            <a:ext cx="6144430" cy="110364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é </a:t>
            </a:r>
            <a:r>
              <a:rPr lang="en-US" sz="5400" b="1" dirty="0"/>
              <a:t>ETL</a:t>
            </a:r>
            <a:r>
              <a:rPr lang="en-US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5208372-437C-1985-430F-31DAFAB49F65}"/>
              </a:ext>
            </a:extLst>
          </p:cNvPr>
          <p:cNvSpPr txBox="1"/>
          <p:nvPr/>
        </p:nvSpPr>
        <p:spPr>
          <a:xfrm>
            <a:off x="472183" y="4635063"/>
            <a:ext cx="93205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Extração, transformação e carregamento (ETL) é um processo de integração de dados de várias fontes e vários formatos num formato de dados unificado.</a:t>
            </a:r>
            <a:br>
              <a:rPr lang="pt-PT" dirty="0"/>
            </a:br>
            <a:r>
              <a:rPr lang="pt-PT" dirty="0"/>
              <a:t>Durante a fase de transformação, os dados são modificados de acordo com as regras de negócios usando um mecanismo especializado. Isso geralmente envolve tabelas de preparação que armazenam temporariamente os dados à medida que são processados e, finalmente, carregados no seu destino.</a:t>
            </a:r>
          </a:p>
        </p:txBody>
      </p:sp>
    </p:spTree>
    <p:extLst>
      <p:ext uri="{BB962C8B-B14F-4D97-AF65-F5344CB8AC3E}">
        <p14:creationId xmlns:p14="http://schemas.microsoft.com/office/powerpoint/2010/main" val="4161023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Internet Network of Connected Devices and Apps.">
            <a:extLst>
              <a:ext uri="{FF2B5EF4-FFF2-40B4-BE49-F238E27FC236}">
                <a16:creationId xmlns:a16="http://schemas.microsoft.com/office/drawing/2014/main" id="{75C1028D-5DC8-7D10-8732-49269EB58CCA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</a:blip>
          <a:stretch>
            <a:fillRect/>
          </a:stretch>
        </p:blipFill>
        <p:spPr>
          <a:xfrm>
            <a:off x="6947693" y="1931745"/>
            <a:ext cx="5244307" cy="3500575"/>
          </a:xfrm>
          <a:prstGeom prst="rect">
            <a:avLst/>
          </a:prstGeom>
          <a:noFill/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B938B4C-B2F4-40D1-ECA9-141AF7A1D210}"/>
              </a:ext>
            </a:extLst>
          </p:cNvPr>
          <p:cNvSpPr txBox="1"/>
          <p:nvPr/>
        </p:nvSpPr>
        <p:spPr>
          <a:xfrm>
            <a:off x="964501" y="916780"/>
            <a:ext cx="3039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/>
              <a:t>Extração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B2785F0-9152-EEA2-50A0-3C2F05B17BAC}"/>
              </a:ext>
            </a:extLst>
          </p:cNvPr>
          <p:cNvSpPr/>
          <p:nvPr/>
        </p:nvSpPr>
        <p:spPr>
          <a:xfrm>
            <a:off x="455097" y="958902"/>
            <a:ext cx="390985" cy="37634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AD1B645-C02C-F234-E766-84691A59CAF9}"/>
              </a:ext>
            </a:extLst>
          </p:cNvPr>
          <p:cNvSpPr txBox="1"/>
          <p:nvPr/>
        </p:nvSpPr>
        <p:spPr>
          <a:xfrm>
            <a:off x="1052611" y="1378445"/>
            <a:ext cx="5575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Importação ou captura de dados de diversas fontes </a:t>
            </a:r>
            <a:r>
              <a:rPr lang="pt-PT" dirty="0" err="1"/>
              <a:t>ex</a:t>
            </a:r>
            <a:r>
              <a:rPr lang="pt-PT" dirty="0"/>
              <a:t>: </a:t>
            </a:r>
            <a:r>
              <a:rPr lang="pt-PT" dirty="0" err="1"/>
              <a:t>csv</a:t>
            </a:r>
            <a:r>
              <a:rPr lang="pt-PT" dirty="0"/>
              <a:t>, </a:t>
            </a:r>
            <a:r>
              <a:rPr lang="pt-PT" dirty="0" err="1"/>
              <a:t>xls</a:t>
            </a:r>
            <a:r>
              <a:rPr lang="pt-PT" dirty="0"/>
              <a:t>, </a:t>
            </a:r>
            <a:r>
              <a:rPr lang="pt-PT" dirty="0" err="1"/>
              <a:t>sql</a:t>
            </a:r>
            <a:r>
              <a:rPr lang="pt-PT" dirty="0"/>
              <a:t>, </a:t>
            </a:r>
            <a:r>
              <a:rPr lang="pt-PT" dirty="0" err="1"/>
              <a:t>json</a:t>
            </a:r>
            <a:endParaRPr lang="pt-PT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F5CF7F9-C8EE-0B69-6D2E-5059A3CE4D46}"/>
              </a:ext>
            </a:extLst>
          </p:cNvPr>
          <p:cNvSpPr txBox="1"/>
          <p:nvPr/>
        </p:nvSpPr>
        <p:spPr>
          <a:xfrm>
            <a:off x="964501" y="2758703"/>
            <a:ext cx="3039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/>
              <a:t>Transformação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C6E4494-D0AB-D653-15A1-171D74E0CCA1}"/>
              </a:ext>
            </a:extLst>
          </p:cNvPr>
          <p:cNvSpPr/>
          <p:nvPr/>
        </p:nvSpPr>
        <p:spPr>
          <a:xfrm>
            <a:off x="455097" y="2800825"/>
            <a:ext cx="390985" cy="37634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F4EB8F6-1254-767B-A443-F56FCE5F5B53}"/>
              </a:ext>
            </a:extLst>
          </p:cNvPr>
          <p:cNvSpPr txBox="1"/>
          <p:nvPr/>
        </p:nvSpPr>
        <p:spPr>
          <a:xfrm>
            <a:off x="1052610" y="3220368"/>
            <a:ext cx="5575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Transformação de dados, sejam por cálculos, manipulação de </a:t>
            </a:r>
            <a:r>
              <a:rPr lang="pt-PT" dirty="0" err="1"/>
              <a:t>strings</a:t>
            </a:r>
            <a:r>
              <a:rPr lang="pt-PT" dirty="0"/>
              <a:t>, aplicação de filtros ou análise de dados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C8F72A3-0338-1618-A15B-A7B21F60C9E1}"/>
              </a:ext>
            </a:extLst>
          </p:cNvPr>
          <p:cNvSpPr txBox="1"/>
          <p:nvPr/>
        </p:nvSpPr>
        <p:spPr>
          <a:xfrm>
            <a:off x="1008644" y="4833224"/>
            <a:ext cx="3039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/>
              <a:t>Carregamento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2E02271-B4A3-0513-1A11-24ACB94E2A11}"/>
              </a:ext>
            </a:extLst>
          </p:cNvPr>
          <p:cNvSpPr/>
          <p:nvPr/>
        </p:nvSpPr>
        <p:spPr>
          <a:xfrm>
            <a:off x="499240" y="4875346"/>
            <a:ext cx="390985" cy="37634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A50FA2C-C8A9-4D54-2896-058D5E7DB213}"/>
              </a:ext>
            </a:extLst>
          </p:cNvPr>
          <p:cNvSpPr txBox="1"/>
          <p:nvPr/>
        </p:nvSpPr>
        <p:spPr>
          <a:xfrm>
            <a:off x="1096753" y="5294889"/>
            <a:ext cx="55310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Exportação, upload, carregamento de dados, envio de email ou criação de </a:t>
            </a:r>
            <a:r>
              <a:rPr lang="pt-PT" dirty="0" err="1"/>
              <a:t>dashboards</a:t>
            </a:r>
            <a:r>
              <a:rPr lang="pt-PT" dirty="0"/>
              <a:t> com o resultado final após serem manipulados ou analisados durante o processo</a:t>
            </a:r>
          </a:p>
        </p:txBody>
      </p:sp>
    </p:spTree>
    <p:extLst>
      <p:ext uri="{BB962C8B-B14F-4D97-AF65-F5344CB8AC3E}">
        <p14:creationId xmlns:p14="http://schemas.microsoft.com/office/powerpoint/2010/main" val="784453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09DFF7B-A44B-7607-C6DC-42B44017D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453146" cy="902423"/>
          </a:xfrm>
        </p:spPr>
        <p:txBody>
          <a:bodyPr/>
          <a:lstStyle/>
          <a:p>
            <a:pPr algn="ctr"/>
            <a:r>
              <a:rPr lang="pt-PT" dirty="0"/>
              <a:t>Problema</a:t>
            </a:r>
          </a:p>
        </p:txBody>
      </p:sp>
      <p:pic>
        <p:nvPicPr>
          <p:cNvPr id="5" name="Content Placeholder 3" descr="Cryptocurrency Bitcoin, Blockchain, Blueprint">
            <a:extLst>
              <a:ext uri="{FF2B5EF4-FFF2-40B4-BE49-F238E27FC236}">
                <a16:creationId xmlns:a16="http://schemas.microsoft.com/office/drawing/2014/main" id="{2A9CC427-E9B3-36CB-FB4C-6926621695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757" r="30936" b="-1"/>
          <a:stretch>
            <a:fillRect/>
          </a:stretch>
        </p:blipFill>
        <p:spPr>
          <a:xfrm>
            <a:off x="7505700" y="266700"/>
            <a:ext cx="4419600" cy="6324600"/>
          </a:xfrm>
          <a:prstGeom prst="rect">
            <a:avLst/>
          </a:prstGeom>
          <a:noFill/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E29C22C-9309-2801-BC49-A1CE0FD1AAE1}"/>
              </a:ext>
            </a:extLst>
          </p:cNvPr>
          <p:cNvSpPr txBox="1"/>
          <p:nvPr/>
        </p:nvSpPr>
        <p:spPr>
          <a:xfrm>
            <a:off x="775087" y="1353006"/>
            <a:ext cx="662343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PT" dirty="0"/>
              <a:t>A empresa “ABC” presta serviços de atendimento ao cliente “CDE” , este define requisitos de mão de obra por intervalos de 30 minutos.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PT" dirty="0"/>
              <a:t>Todos os dias o sistema de planeamento da empresa ABC gera um ficheiro </a:t>
            </a:r>
            <a:r>
              <a:rPr lang="pt-PT" dirty="0" err="1"/>
              <a:t>xlsx</a:t>
            </a:r>
            <a:r>
              <a:rPr lang="pt-PT" dirty="0"/>
              <a:t> com os horários de todos os colaboradores com hora de inicio e término do turno.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PT" dirty="0"/>
              <a:t>Adicionalmente o cliente envia todos os dias um ficheiro denominado “</a:t>
            </a:r>
            <a:r>
              <a:rPr lang="pt-PT" dirty="0" err="1"/>
              <a:t>Requirements</a:t>
            </a:r>
            <a:r>
              <a:rPr lang="pt-PT" dirty="0"/>
              <a:t>” em formato </a:t>
            </a:r>
            <a:r>
              <a:rPr lang="pt-PT" dirty="0" err="1"/>
              <a:t>csv</a:t>
            </a:r>
            <a:endParaRPr lang="pt-PT" dirty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PT" dirty="0"/>
              <a:t>Todos os dias é necessário verificar os horários atuais (após faltas), efetuar uma comparação com os requisitos e alertar os gestores operacionais dos intervalos em risco de forma a mitigar riscos.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pt-PT" dirty="0"/>
              <a:t>Atualmente o processo é efetuado em </a:t>
            </a:r>
            <a:r>
              <a:rPr lang="pt-PT" dirty="0" err="1"/>
              <a:t>excel</a:t>
            </a:r>
            <a:r>
              <a:rPr lang="pt-PT" dirty="0"/>
              <a:t> e de forma manual pelo que obriga a que existam recursos trabalhar durante os 7 dias de operação ao mesmo tempo que tem havido falhas no processamento manual.</a:t>
            </a:r>
          </a:p>
        </p:txBody>
      </p:sp>
    </p:spTree>
    <p:extLst>
      <p:ext uri="{BB962C8B-B14F-4D97-AF65-F5344CB8AC3E}">
        <p14:creationId xmlns:p14="http://schemas.microsoft.com/office/powerpoint/2010/main" val="3587199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5F48B136-0E2A-0CC5-8F1A-ACD8D02BC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594" y="1117447"/>
            <a:ext cx="4195674" cy="8904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600" dirty="0" err="1"/>
              <a:t>Objetivo</a:t>
            </a:r>
            <a:endParaRPr lang="en-US" sz="56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63541C7-86B8-86C4-ED64-804CCE6506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3" b="-3"/>
          <a:stretch>
            <a:fillRect/>
          </a:stretch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14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78127D6-8EA4-E0C6-EF16-D031AFE44696}"/>
              </a:ext>
            </a:extLst>
          </p:cNvPr>
          <p:cNvSpPr txBox="1"/>
          <p:nvPr/>
        </p:nvSpPr>
        <p:spPr>
          <a:xfrm>
            <a:off x="5210969" y="2201980"/>
            <a:ext cx="6475613" cy="41018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0" indent="-34290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Automatizar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sistema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para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que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quando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do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envio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requisitos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do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cliente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o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mesmo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seja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salvo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numa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pasta</a:t>
            </a:r>
          </a:p>
          <a:p>
            <a:pPr marL="571500" indent="-34290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O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sistema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planeamento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gera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automaticamente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ficheiros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de output para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uma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pasta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designada</a:t>
            </a:r>
            <a:endParaRPr lang="en-US" dirty="0">
              <a:solidFill>
                <a:schemeClr val="tx1">
                  <a:alpha val="80000"/>
                </a:schemeClr>
              </a:solidFill>
            </a:endParaRPr>
          </a:p>
          <a:p>
            <a:pPr marL="571500" indent="-34290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KNIME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deve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pegar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nos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ficheiros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juntar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informação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calcular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cobertura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contra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requisitos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filtrar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intervalos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com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cobertura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abaixo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do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desejável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enviar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um email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automático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para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gestores</a:t>
            </a:r>
            <a:endParaRPr lang="en-US" dirty="0">
              <a:solidFill>
                <a:schemeClr val="tx1">
                  <a:alpha val="80000"/>
                </a:schemeClr>
              </a:solidFill>
            </a:endParaRPr>
          </a:p>
          <a:p>
            <a:pPr marL="571500" indent="-34290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Deve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guardar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copia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segurança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do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ficheiro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de output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sem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filtros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manter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ficheiros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iniciais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inalterados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.</a:t>
            </a:r>
          </a:p>
          <a:p>
            <a:pPr marL="571500" indent="-34290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Gerar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ficheiro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Json para ser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consumido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futuramente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por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api’s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de dashboarding</a:t>
            </a:r>
          </a:p>
        </p:txBody>
      </p:sp>
      <p:sp>
        <p:nvSpPr>
          <p:cNvPr id="18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0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679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Content Placeholder 3" descr="Social media network communication connection">
            <a:extLst>
              <a:ext uri="{FF2B5EF4-FFF2-40B4-BE49-F238E27FC236}">
                <a16:creationId xmlns:a16="http://schemas.microsoft.com/office/drawing/2014/main" id="{454E887D-8CD8-AE96-788D-6BE280B201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12052" r="-1" b="15797"/>
          <a:stretch>
            <a:fillRect/>
          </a:stretch>
        </p:blipFill>
        <p:spPr>
          <a:xfrm>
            <a:off x="4547937" y="-5"/>
            <a:ext cx="7644062" cy="3681406"/>
          </a:xfrm>
          <a:prstGeom prst="rect">
            <a:avLst/>
          </a:prstGeom>
          <a:noFill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371BE7-BA79-3300-71A7-3C12C790E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219"/>
            <a:ext cx="539591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Processo</a:t>
            </a:r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- ETL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A80FA55-9782-B9B8-E2E5-4CBEFF903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064" y="5460875"/>
            <a:ext cx="3936837" cy="1025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250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249583B3-649C-54C9-A98F-B2000700B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134" y="1924738"/>
            <a:ext cx="11473732" cy="4549642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2386A843-0288-A373-3B0B-CB326F364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2743"/>
          </a:xfrm>
        </p:spPr>
        <p:txBody>
          <a:bodyPr/>
          <a:lstStyle/>
          <a:p>
            <a:r>
              <a:rPr lang="pt-PT" dirty="0"/>
              <a:t>Visão Geral</a:t>
            </a:r>
          </a:p>
        </p:txBody>
      </p:sp>
    </p:spTree>
    <p:extLst>
      <p:ext uri="{BB962C8B-B14F-4D97-AF65-F5344CB8AC3E}">
        <p14:creationId xmlns:p14="http://schemas.microsoft.com/office/powerpoint/2010/main" val="24164704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929</Words>
  <Application>Microsoft Office PowerPoint</Application>
  <PresentationFormat>Ecrã Panorâmico</PresentationFormat>
  <Paragraphs>76</Paragraphs>
  <Slides>21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21</vt:i4>
      </vt:variant>
    </vt:vector>
  </HeadingPairs>
  <TitlesOfParts>
    <vt:vector size="27" baseType="lpstr">
      <vt:lpstr>Aptos</vt:lpstr>
      <vt:lpstr>Aptos Display</vt:lpstr>
      <vt:lpstr>Arial</vt:lpstr>
      <vt:lpstr>Calibri</vt:lpstr>
      <vt:lpstr>Segoe UI</vt:lpstr>
      <vt:lpstr>Tema do Office</vt:lpstr>
      <vt:lpstr>Extract – Transform – Load</vt:lpstr>
      <vt:lpstr>Enquadramento</vt:lpstr>
      <vt:lpstr>KNIME - Introdução</vt:lpstr>
      <vt:lpstr>O que é ETL?</vt:lpstr>
      <vt:lpstr>Apresentação do PowerPoint</vt:lpstr>
      <vt:lpstr>Problema</vt:lpstr>
      <vt:lpstr>Objetivo</vt:lpstr>
      <vt:lpstr>Processo - ETL</vt:lpstr>
      <vt:lpstr>Visão Geral</vt:lpstr>
      <vt:lpstr>Input</vt:lpstr>
      <vt:lpstr>Input - Horários</vt:lpstr>
      <vt:lpstr>Tratamento de dados e Cálculo</vt:lpstr>
      <vt:lpstr>Envio de email e Ficheiros de output</vt:lpstr>
      <vt:lpstr>Envio de email e Ficheiros de output</vt:lpstr>
      <vt:lpstr>Oportunidades, melhorias e conhecimento adquirido</vt:lpstr>
      <vt:lpstr>Appendix</vt:lpstr>
      <vt:lpstr>Screenshots – Ficheiros de Input</vt:lpstr>
      <vt:lpstr>Intervalos abaixo dos requisitos</vt:lpstr>
      <vt:lpstr>Ficheiro de log de erros</vt:lpstr>
      <vt:lpstr>Ficheiro output Json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José Gonçalves</dc:creator>
  <cp:lastModifiedBy>José Gonçalves</cp:lastModifiedBy>
  <cp:revision>10</cp:revision>
  <dcterms:created xsi:type="dcterms:W3CDTF">2025-10-22T22:15:52Z</dcterms:created>
  <dcterms:modified xsi:type="dcterms:W3CDTF">2025-10-23T01:58:20Z</dcterms:modified>
</cp:coreProperties>
</file>

<file path=docProps/thumbnail.jpeg>
</file>